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</p:sldMasterIdLst>
  <p:sldIdLst>
    <p:sldId id="264" r:id="rId5"/>
    <p:sldId id="291" r:id="rId6"/>
    <p:sldId id="283" r:id="rId7"/>
    <p:sldId id="282" r:id="rId8"/>
    <p:sldId id="286" r:id="rId9"/>
    <p:sldId id="288" r:id="rId10"/>
    <p:sldId id="289" r:id="rId11"/>
    <p:sldId id="280" r:id="rId12"/>
    <p:sldId id="284" r:id="rId13"/>
    <p:sldId id="281" r:id="rId14"/>
    <p:sldId id="285" r:id="rId15"/>
    <p:sldId id="287" r:id="rId16"/>
    <p:sldId id="27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04805B21-A3E7-469C-A3B8-DCBEE65CAC4A}">
          <p14:sldIdLst>
            <p14:sldId id="264"/>
          </p14:sldIdLst>
        </p14:section>
        <p14:section name="Survey Features" id="{BA1E245E-8F51-4950-B310-2E85228EEFFF}">
          <p14:sldIdLst>
            <p14:sldId id="291"/>
            <p14:sldId id="283"/>
            <p14:sldId id="282"/>
            <p14:sldId id="286"/>
            <p14:sldId id="288"/>
            <p14:sldId id="289"/>
          </p14:sldIdLst>
        </p14:section>
        <p14:section name="CC Operations" id="{E5787687-0F31-436D-AB31-4863286294C0}">
          <p14:sldIdLst>
            <p14:sldId id="280"/>
            <p14:sldId id="284"/>
            <p14:sldId id="281"/>
            <p14:sldId id="285"/>
          </p14:sldIdLst>
        </p14:section>
        <p14:section name="Reports" id="{96CA03F7-9CCE-4100-8315-2EE13677D3BA}">
          <p14:sldIdLst>
            <p14:sldId id="287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nitha J" initials="SJ" lastIdx="1" clrIdx="0">
    <p:extLst>
      <p:ext uri="{19B8F6BF-5375-455C-9EA6-DF929625EA0E}">
        <p15:presenceInfo xmlns:p15="http://schemas.microsoft.com/office/powerpoint/2012/main" userId="S::Sunitha.J@qurhealth.in::be694c67-5072-45ac-9ffe-ea95d451a2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32C8"/>
    <a:srgbClr val="2EA9C2"/>
    <a:srgbClr val="FFFFFF"/>
    <a:srgbClr val="19FF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AD63D-BEEA-48EC-BAEE-0318024D5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B835E-5855-4538-AC20-8936FA457B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412BE-BC43-4405-AA4A-16326CFCA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FB6B-C6F7-44C1-BC0D-36BF75AD0B19}" type="datetimeFigureOut">
              <a:rPr lang="en-US" smtClean="0"/>
              <a:t>10/11/2023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9ECAA-979B-4751-A03E-A1AA7E430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2654B-D078-40BB-8978-1834E81DC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58EF-A54E-407B-B0F5-2C16F798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14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143A35B-8C51-45BF-A4A9-BCDD4D43FB80}"/>
              </a:ext>
            </a:extLst>
          </p:cNvPr>
          <p:cNvSpPr txBox="1"/>
          <p:nvPr userDrawn="1"/>
        </p:nvSpPr>
        <p:spPr>
          <a:xfrm>
            <a:off x="8178692" y="6614636"/>
            <a:ext cx="2885974" cy="211203"/>
          </a:xfrm>
          <a:prstGeom prst="rect">
            <a:avLst/>
          </a:prstGeom>
          <a:noFill/>
        </p:spPr>
        <p:txBody>
          <a:bodyPr wrap="none" lIns="36000" tIns="36000" rIns="36000" bIns="36000" rtlCol="0">
            <a:noAutofit/>
          </a:bodyPr>
          <a:lstStyle/>
          <a:p>
            <a:pPr algn="ctr"/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Ventech Solutions Sensitive Information – Do Not Distribute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56D18A1-29C6-4D66-8D69-9DA7419CD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" y="159162"/>
            <a:ext cx="11736000" cy="648000"/>
          </a:xfrm>
        </p:spPr>
        <p:txBody>
          <a:bodyPr vert="horz" lIns="0" tIns="45720" rIns="91440" bIns="45720" rtlCol="0" anchor="ctr">
            <a:normAutofit/>
          </a:bodyPr>
          <a:lstStyle>
            <a:lvl1pPr>
              <a:defRPr lang="en-US" sz="3600" b="1">
                <a:latin typeface="+mn-lt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12BA7C6-4348-438F-A051-939C8D1CB1AC}"/>
              </a:ext>
            </a:extLst>
          </p:cNvPr>
          <p:cNvSpPr txBox="1">
            <a:spLocks/>
          </p:cNvSpPr>
          <p:nvPr userDrawn="1"/>
        </p:nvSpPr>
        <p:spPr>
          <a:xfrm>
            <a:off x="11691938" y="6614636"/>
            <a:ext cx="272061" cy="211203"/>
          </a:xfrm>
          <a:prstGeom prst="rect">
            <a:avLst/>
          </a:prstGeom>
        </p:spPr>
        <p:txBody>
          <a:bodyPr vert="horz" lIns="36000" tIns="36000" rIns="36000" bIns="3600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1465A6-5076-487A-8536-B2A863127008}" type="slidenum">
              <a:rPr lang="en-US" sz="9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6" name="Group 5"/>
          <p:cNvGrpSpPr/>
          <p:nvPr userDrawn="1"/>
        </p:nvGrpSpPr>
        <p:grpSpPr>
          <a:xfrm>
            <a:off x="228000" y="6448998"/>
            <a:ext cx="7323420" cy="376841"/>
            <a:chOff x="520933" y="5323783"/>
            <a:chExt cx="10186636" cy="524173"/>
          </a:xfrm>
        </p:grpSpPr>
        <p:pic>
          <p:nvPicPr>
            <p:cNvPr id="17" name="Picture 10" descr="Seamless Christmas tree border hand drawn watercolor. Decorative hand  painted repeating Winter holiday design for Christmas decoration, banners,  ribbons, greeting cards, digital scrapbooking - Buy this stock illustration  and explore similar illustrations">
              <a:extLst>
                <a:ext uri="{FF2B5EF4-FFF2-40B4-BE49-F238E27FC236}">
                  <a16:creationId xmlns:a16="http://schemas.microsoft.com/office/drawing/2014/main" id="{222BA1ED-C547-4C08-A79F-A8E29962900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20933" y="5323783"/>
              <a:ext cx="5241238" cy="524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10" descr="Seamless Christmas tree border hand drawn watercolor. Decorative hand  painted repeating Winter holiday design for Christmas decoration, banners,  ribbons, greeting cards, digital scrapbooking - Buy this stock illustration  and explore similar illustrations">
              <a:extLst>
                <a:ext uri="{FF2B5EF4-FFF2-40B4-BE49-F238E27FC236}">
                  <a16:creationId xmlns:a16="http://schemas.microsoft.com/office/drawing/2014/main" id="{222BA1ED-C547-4C08-A79F-A8E29962900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3" cstate="email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805713" y="5323783"/>
              <a:ext cx="4901856" cy="524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796" y="86591"/>
            <a:ext cx="1302204" cy="160271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D5C961D-B51E-419C-BB60-D681DB0260E9}"/>
              </a:ext>
            </a:extLst>
          </p:cNvPr>
          <p:cNvCxnSpPr/>
          <p:nvPr userDrawn="1"/>
        </p:nvCxnSpPr>
        <p:spPr>
          <a:xfrm>
            <a:off x="228000" y="877607"/>
            <a:ext cx="10686742" cy="0"/>
          </a:xfrm>
          <a:prstGeom prst="line">
            <a:avLst/>
          </a:prstGeom>
          <a:ln>
            <a:solidFill>
              <a:srgbClr val="6BA53A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00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0399AC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55316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7D11D1C-5336-4847-AFC5-7AB75420F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48035"/>
            <a:ext cx="10153892" cy="404132"/>
          </a:xfrm>
        </p:spPr>
        <p:txBody>
          <a:bodyPr vert="horz" lIns="0" tIns="0" rIns="0" bIns="0" rtlCol="0" anchor="ctr">
            <a:noAutofit/>
          </a:bodyPr>
          <a:lstStyle>
            <a:lvl1pPr>
              <a:lnSpc>
                <a:spcPts val="3400"/>
              </a:lnSpc>
              <a:defRPr lang="en-US" sz="3200" b="1">
                <a:solidFill>
                  <a:srgbClr val="0399AD"/>
                </a:solidFill>
                <a:latin typeface="+mn-lt"/>
              </a:defRPr>
            </a:lvl1pPr>
          </a:lstStyle>
          <a:p>
            <a:pPr marL="0" lvl="0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1103429" y="0"/>
            <a:ext cx="1088571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66157" y="6266538"/>
            <a:ext cx="10515600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366157" y="929834"/>
            <a:ext cx="795893" cy="0"/>
          </a:xfrm>
          <a:prstGeom prst="line">
            <a:avLst/>
          </a:prstGeom>
          <a:ln w="28575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34719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8776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87937"/>
          <a:stretch/>
        </p:blipFill>
        <p:spPr>
          <a:xfrm>
            <a:off x="2776" y="0"/>
            <a:ext cx="12189223" cy="827314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390000" y="6177936"/>
            <a:ext cx="11412000" cy="0"/>
          </a:xfrm>
          <a:prstGeom prst="line">
            <a:avLst/>
          </a:prstGeom>
          <a:ln w="19050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326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88148"/>
          <a:stretch/>
        </p:blipFill>
        <p:spPr>
          <a:xfrm>
            <a:off x="2777" y="0"/>
            <a:ext cx="12186446" cy="812800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390000" y="6177936"/>
            <a:ext cx="11412000" cy="0"/>
          </a:xfrm>
          <a:prstGeom prst="line">
            <a:avLst/>
          </a:prstGeom>
          <a:ln w="19050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584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1103429" y="0"/>
            <a:ext cx="1088571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66157" y="6092370"/>
            <a:ext cx="10515600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10418704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2858EF-A54E-407B-B0F5-2C16F798F22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003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7D11D1C-5336-4847-AFC5-7AB75420F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48035"/>
            <a:ext cx="10153892" cy="404132"/>
          </a:xfrm>
        </p:spPr>
        <p:txBody>
          <a:bodyPr vert="horz" lIns="0" tIns="0" rIns="0" bIns="0" rtlCol="0" anchor="ctr">
            <a:noAutofit/>
          </a:bodyPr>
          <a:lstStyle>
            <a:lvl1pPr>
              <a:lnSpc>
                <a:spcPts val="3400"/>
              </a:lnSpc>
              <a:defRPr lang="en-US" sz="3200" b="1">
                <a:solidFill>
                  <a:srgbClr val="0399AD"/>
                </a:solidFill>
                <a:latin typeface="+mn-lt"/>
              </a:defRPr>
            </a:lvl1pPr>
          </a:lstStyle>
          <a:p>
            <a:pPr marL="0" lvl="0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1103429" y="0"/>
            <a:ext cx="1088571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66157" y="6382650"/>
            <a:ext cx="10515600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366157" y="929834"/>
            <a:ext cx="795893" cy="0"/>
          </a:xfrm>
          <a:prstGeom prst="line">
            <a:avLst/>
          </a:prstGeom>
          <a:ln w="28575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66157" y="6375219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7271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exagon 1"/>
          <p:cNvSpPr/>
          <p:nvPr userDrawn="1"/>
        </p:nvSpPr>
        <p:spPr>
          <a:xfrm rot="5400000">
            <a:off x="4065889" y="-4065887"/>
            <a:ext cx="4060224" cy="12191998"/>
          </a:xfrm>
          <a:custGeom>
            <a:avLst/>
            <a:gdLst>
              <a:gd name="connsiteX0" fmla="*/ 0 w 3468334"/>
              <a:gd name="connsiteY0" fmla="*/ 6008916 h 12017832"/>
              <a:gd name="connsiteX1" fmla="*/ 867084 w 3468334"/>
              <a:gd name="connsiteY1" fmla="*/ 3 h 12017832"/>
              <a:gd name="connsiteX2" fmla="*/ 2601251 w 3468334"/>
              <a:gd name="connsiteY2" fmla="*/ 3 h 12017832"/>
              <a:gd name="connsiteX3" fmla="*/ 3468334 w 3468334"/>
              <a:gd name="connsiteY3" fmla="*/ 6008916 h 12017832"/>
              <a:gd name="connsiteX4" fmla="*/ 2601251 w 3468334"/>
              <a:gd name="connsiteY4" fmla="*/ 12017829 h 12017832"/>
              <a:gd name="connsiteX5" fmla="*/ 867084 w 3468334"/>
              <a:gd name="connsiteY5" fmla="*/ 12017829 h 12017832"/>
              <a:gd name="connsiteX6" fmla="*/ 0 w 3468334"/>
              <a:gd name="connsiteY6" fmla="*/ 6008916 h 12017832"/>
              <a:gd name="connsiteX0" fmla="*/ 0 w 2601250"/>
              <a:gd name="connsiteY0" fmla="*/ 12017826 h 12017826"/>
              <a:gd name="connsiteX1" fmla="*/ 0 w 2601250"/>
              <a:gd name="connsiteY1" fmla="*/ 0 h 12017826"/>
              <a:gd name="connsiteX2" fmla="*/ 1734167 w 2601250"/>
              <a:gd name="connsiteY2" fmla="*/ 0 h 12017826"/>
              <a:gd name="connsiteX3" fmla="*/ 2601250 w 2601250"/>
              <a:gd name="connsiteY3" fmla="*/ 6008913 h 12017826"/>
              <a:gd name="connsiteX4" fmla="*/ 1734167 w 2601250"/>
              <a:gd name="connsiteY4" fmla="*/ 12017826 h 12017826"/>
              <a:gd name="connsiteX5" fmla="*/ 0 w 2601250"/>
              <a:gd name="connsiteY5" fmla="*/ 12017826 h 12017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1250" h="12017826">
                <a:moveTo>
                  <a:pt x="0" y="12017826"/>
                </a:moveTo>
                <a:lnTo>
                  <a:pt x="0" y="0"/>
                </a:lnTo>
                <a:lnTo>
                  <a:pt x="1734167" y="0"/>
                </a:lnTo>
                <a:lnTo>
                  <a:pt x="2601250" y="6008913"/>
                </a:lnTo>
                <a:lnTo>
                  <a:pt x="1734167" y="12017826"/>
                </a:lnTo>
                <a:lnTo>
                  <a:pt x="0" y="12017826"/>
                </a:lnTo>
                <a:close/>
              </a:path>
            </a:pathLst>
          </a:custGeom>
          <a:solidFill>
            <a:srgbClr val="01C6B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34719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34719" y="6266538"/>
            <a:ext cx="11522563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3831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exagon 1"/>
          <p:cNvSpPr/>
          <p:nvPr userDrawn="1"/>
        </p:nvSpPr>
        <p:spPr>
          <a:xfrm rot="5400000">
            <a:off x="4065889" y="-4065887"/>
            <a:ext cx="4060224" cy="12191998"/>
          </a:xfrm>
          <a:custGeom>
            <a:avLst/>
            <a:gdLst>
              <a:gd name="connsiteX0" fmla="*/ 0 w 3468334"/>
              <a:gd name="connsiteY0" fmla="*/ 6008916 h 12017832"/>
              <a:gd name="connsiteX1" fmla="*/ 867084 w 3468334"/>
              <a:gd name="connsiteY1" fmla="*/ 3 h 12017832"/>
              <a:gd name="connsiteX2" fmla="*/ 2601251 w 3468334"/>
              <a:gd name="connsiteY2" fmla="*/ 3 h 12017832"/>
              <a:gd name="connsiteX3" fmla="*/ 3468334 w 3468334"/>
              <a:gd name="connsiteY3" fmla="*/ 6008916 h 12017832"/>
              <a:gd name="connsiteX4" fmla="*/ 2601251 w 3468334"/>
              <a:gd name="connsiteY4" fmla="*/ 12017829 h 12017832"/>
              <a:gd name="connsiteX5" fmla="*/ 867084 w 3468334"/>
              <a:gd name="connsiteY5" fmla="*/ 12017829 h 12017832"/>
              <a:gd name="connsiteX6" fmla="*/ 0 w 3468334"/>
              <a:gd name="connsiteY6" fmla="*/ 6008916 h 12017832"/>
              <a:gd name="connsiteX0" fmla="*/ 0 w 2601250"/>
              <a:gd name="connsiteY0" fmla="*/ 12017826 h 12017826"/>
              <a:gd name="connsiteX1" fmla="*/ 0 w 2601250"/>
              <a:gd name="connsiteY1" fmla="*/ 0 h 12017826"/>
              <a:gd name="connsiteX2" fmla="*/ 1734167 w 2601250"/>
              <a:gd name="connsiteY2" fmla="*/ 0 h 12017826"/>
              <a:gd name="connsiteX3" fmla="*/ 2601250 w 2601250"/>
              <a:gd name="connsiteY3" fmla="*/ 6008913 h 12017826"/>
              <a:gd name="connsiteX4" fmla="*/ 1734167 w 2601250"/>
              <a:gd name="connsiteY4" fmla="*/ 12017826 h 12017826"/>
              <a:gd name="connsiteX5" fmla="*/ 0 w 2601250"/>
              <a:gd name="connsiteY5" fmla="*/ 12017826 h 12017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1250" h="12017826">
                <a:moveTo>
                  <a:pt x="0" y="12017826"/>
                </a:moveTo>
                <a:lnTo>
                  <a:pt x="0" y="0"/>
                </a:lnTo>
                <a:lnTo>
                  <a:pt x="1734167" y="0"/>
                </a:lnTo>
                <a:lnTo>
                  <a:pt x="2601250" y="6008913"/>
                </a:lnTo>
                <a:lnTo>
                  <a:pt x="1734167" y="12017826"/>
                </a:lnTo>
                <a:lnTo>
                  <a:pt x="0" y="12017826"/>
                </a:lnTo>
                <a:close/>
              </a:path>
            </a:pathLst>
          </a:custGeom>
          <a:solidFill>
            <a:srgbClr val="1490D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34719" y="6266538"/>
            <a:ext cx="11522563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34719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3402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4804229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62000" y="2616200"/>
            <a:ext cx="3280229" cy="162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IN" sz="5400" b="1" dirty="0"/>
              <a:t>Thank you</a:t>
            </a:r>
          </a:p>
        </p:txBody>
      </p:sp>
      <p:sp>
        <p:nvSpPr>
          <p:cNvPr id="5" name="Content Placeholder 10"/>
          <p:cNvSpPr txBox="1">
            <a:spLocks/>
          </p:cNvSpPr>
          <p:nvPr userDrawn="1"/>
        </p:nvSpPr>
        <p:spPr bwMode="auto">
          <a:xfrm>
            <a:off x="188114" y="6290913"/>
            <a:ext cx="4428000" cy="48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1" dirty="0">
                <a:solidFill>
                  <a:schemeClr val="bg1"/>
                </a:solidFill>
              </a:rPr>
              <a:t>©</a:t>
            </a:r>
            <a:r>
              <a:rPr lang="en-US" altLang="en-US" sz="1050" b="1" dirty="0">
                <a:solidFill>
                  <a:schemeClr val="bg1"/>
                </a:solidFill>
                <a:cs typeface="Times New Roman" panose="02020603050405020304" pitchFamily="18" charset="0"/>
              </a:rPr>
              <a:t> QurHealth Solutions</a:t>
            </a:r>
          </a:p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For intended members only. No part of this document shall be copied manually, </a:t>
            </a:r>
            <a:b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electronically or by any other means without the consent of QurHealth Solutions</a:t>
            </a:r>
            <a:r>
              <a:rPr lang="en-US" altLang="en-US" sz="1000" b="0" baseline="50000" dirty="0">
                <a:solidFill>
                  <a:schemeClr val="bg1"/>
                </a:solidFill>
                <a:cs typeface="Times New Roman" panose="02020603050405020304" pitchFamily="18" charset="0"/>
              </a:rPr>
              <a:t>©</a:t>
            </a:r>
            <a:endParaRPr lang="en-US" altLang="en-US" sz="1050" b="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228" y="1259115"/>
            <a:ext cx="4339771" cy="4339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942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4804229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62000" y="2616200"/>
            <a:ext cx="3280229" cy="162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IN" sz="5400" b="1" dirty="0"/>
              <a:t>Thank you</a:t>
            </a:r>
          </a:p>
        </p:txBody>
      </p:sp>
      <p:sp>
        <p:nvSpPr>
          <p:cNvPr id="5" name="Content Placeholder 10"/>
          <p:cNvSpPr txBox="1">
            <a:spLocks/>
          </p:cNvSpPr>
          <p:nvPr userDrawn="1"/>
        </p:nvSpPr>
        <p:spPr bwMode="auto">
          <a:xfrm>
            <a:off x="188114" y="6290913"/>
            <a:ext cx="4428000" cy="48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1" dirty="0">
                <a:solidFill>
                  <a:schemeClr val="bg1"/>
                </a:solidFill>
              </a:rPr>
              <a:t>©</a:t>
            </a:r>
            <a:r>
              <a:rPr lang="en-US" altLang="en-US" sz="1050" b="1" dirty="0">
                <a:solidFill>
                  <a:schemeClr val="bg1"/>
                </a:solidFill>
                <a:cs typeface="Times New Roman" panose="02020603050405020304" pitchFamily="18" charset="0"/>
              </a:rPr>
              <a:t> QurHealth Solutions</a:t>
            </a:r>
          </a:p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For intended members only. No part of this document shall be copied manually, </a:t>
            </a:r>
            <a:b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electronically or by any other means without the consent of QurHealth Solutions</a:t>
            </a:r>
            <a:r>
              <a:rPr lang="en-US" altLang="en-US" sz="1000" b="0" baseline="50000" dirty="0">
                <a:solidFill>
                  <a:schemeClr val="bg1"/>
                </a:solidFill>
                <a:cs typeface="Times New Roman" panose="02020603050405020304" pitchFamily="18" charset="0"/>
              </a:rPr>
              <a:t>©</a:t>
            </a:r>
            <a:endParaRPr lang="en-US" altLang="en-US" sz="1050" b="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9" name="Picture 8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6731564" y="1596616"/>
            <a:ext cx="3533101" cy="3664769"/>
          </a:xfrm>
          <a:prstGeom prst="rect">
            <a:avLst/>
          </a:prstGeom>
        </p:spPr>
      </p:pic>
      <p:grpSp>
        <p:nvGrpSpPr>
          <p:cNvPr id="7" name="Group 6"/>
          <p:cNvGrpSpPr/>
          <p:nvPr userDrawn="1"/>
        </p:nvGrpSpPr>
        <p:grpSpPr>
          <a:xfrm>
            <a:off x="5293604" y="6528160"/>
            <a:ext cx="6409021" cy="249167"/>
            <a:chOff x="5317420" y="6528160"/>
            <a:chExt cx="6409021" cy="249167"/>
          </a:xfrm>
        </p:grpSpPr>
        <p:grpSp>
          <p:nvGrpSpPr>
            <p:cNvPr id="3" name="Group 2"/>
            <p:cNvGrpSpPr/>
            <p:nvPr userDrawn="1"/>
          </p:nvGrpSpPr>
          <p:grpSpPr>
            <a:xfrm>
              <a:off x="5317420" y="6537228"/>
              <a:ext cx="1857890" cy="238433"/>
              <a:chOff x="5269787" y="6537228"/>
              <a:chExt cx="1857890" cy="238433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69787" y="6537228"/>
                <a:ext cx="238433" cy="238433"/>
              </a:xfrm>
              <a:prstGeom prst="rect">
                <a:avLst/>
              </a:prstGeom>
            </p:spPr>
          </p:pic>
          <p:sp>
            <p:nvSpPr>
              <p:cNvPr id="14" name="TextBox 13"/>
              <p:cNvSpPr txBox="1"/>
              <p:nvPr/>
            </p:nvSpPr>
            <p:spPr>
              <a:xfrm>
                <a:off x="5613277" y="6548722"/>
                <a:ext cx="151440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400" dirty="0"/>
                  <a:t>www.qurhealth.com</a:t>
                </a:r>
              </a:p>
            </p:txBody>
          </p:sp>
        </p:grpSp>
        <p:cxnSp>
          <p:nvCxnSpPr>
            <p:cNvPr id="15" name="Straight Connector 14"/>
            <p:cNvCxnSpPr/>
            <p:nvPr/>
          </p:nvCxnSpPr>
          <p:spPr>
            <a:xfrm>
              <a:off x="7331800" y="6535561"/>
              <a:ext cx="0" cy="2417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/>
            <p:cNvGrpSpPr/>
            <p:nvPr userDrawn="1"/>
          </p:nvGrpSpPr>
          <p:grpSpPr>
            <a:xfrm>
              <a:off x="7488290" y="6548722"/>
              <a:ext cx="1662954" cy="215444"/>
              <a:chOff x="7452091" y="6548722"/>
              <a:chExt cx="1662954" cy="21544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 rotWithShape="1">
              <a:blip r:embed="rId4" cstate="screen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9976" b="9724"/>
              <a:stretch/>
            </p:blipFill>
            <p:spPr>
              <a:xfrm>
                <a:off x="7452091" y="6565747"/>
                <a:ext cx="225897" cy="181395"/>
              </a:xfrm>
              <a:prstGeom prst="rect">
                <a:avLst/>
              </a:prstGeom>
            </p:spPr>
          </p:pic>
          <p:sp>
            <p:nvSpPr>
              <p:cNvPr id="17" name="TextBox 16"/>
              <p:cNvSpPr txBox="1"/>
              <p:nvPr/>
            </p:nvSpPr>
            <p:spPr>
              <a:xfrm>
                <a:off x="7783045" y="6548722"/>
                <a:ext cx="133200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400" dirty="0"/>
                  <a:t>info@qurhealth.in</a:t>
                </a:r>
              </a:p>
            </p:txBody>
          </p:sp>
        </p:grpSp>
        <p:cxnSp>
          <p:nvCxnSpPr>
            <p:cNvPr id="18" name="Straight Connector 17"/>
            <p:cNvCxnSpPr/>
            <p:nvPr/>
          </p:nvCxnSpPr>
          <p:spPr>
            <a:xfrm>
              <a:off x="9307734" y="6535561"/>
              <a:ext cx="0" cy="2417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1142630" y="6535561"/>
              <a:ext cx="0" cy="2417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11593" y="6528160"/>
              <a:ext cx="214848" cy="214848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36777" y="6532923"/>
              <a:ext cx="202578" cy="202578"/>
            </a:xfrm>
            <a:prstGeom prst="rect">
              <a:avLst/>
            </a:prstGeom>
          </p:spPr>
        </p:pic>
        <p:grpSp>
          <p:nvGrpSpPr>
            <p:cNvPr id="6" name="Group 5"/>
            <p:cNvGrpSpPr/>
            <p:nvPr userDrawn="1"/>
          </p:nvGrpSpPr>
          <p:grpSpPr>
            <a:xfrm>
              <a:off x="9464224" y="6548722"/>
              <a:ext cx="1521914" cy="215444"/>
              <a:chOff x="9439459" y="6548722"/>
              <a:chExt cx="1521914" cy="21544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439459" y="6578016"/>
                <a:ext cx="156857" cy="156857"/>
              </a:xfrm>
              <a:prstGeom prst="rect">
                <a:avLst/>
              </a:prstGeom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9701373" y="6548722"/>
                <a:ext cx="126000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400" dirty="0"/>
                  <a:t>+91 95662 00555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47641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86C0EB-5B76-4B21-BB05-F94D73A935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51EE26-4738-4049-A94A-ADEB4602B7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CDFC1-805D-4B1B-B046-D35889373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FB6B-C6F7-44C1-BC0D-36BF75AD0B19}" type="datetimeFigureOut">
              <a:rPr lang="en-US" smtClean="0"/>
              <a:t>10/11/2023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8C8E7-376B-458F-9759-B2CC37966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F992A-17B2-48C7-9922-C3B1F259E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58EF-A54E-407B-B0F5-2C16F798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998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E632AF-EA6C-42D5-89E4-9D0C2BD98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8CB5C-E3D8-4D83-95B7-3487F2302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3C805-02D6-4358-BA5C-CA0D692F5E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7FB6B-C6F7-44C1-BC0D-36BF75AD0B19}" type="datetimeFigureOut">
              <a:rPr lang="en-US" smtClean="0"/>
              <a:t>10/11/2023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1A5A8-69AF-41DC-AD7C-ED846FB1A3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858EF-A54E-407B-B0F5-2C16F798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75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5" r:id="rId12"/>
    <p:sldLayoutId id="214748367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11059_primary_provider.webm" TargetMode="Externa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Emergency_alert.webm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Default_reports.mp4" TargetMode="Externa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Audio_Video_URL.mp4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10285_voicemail.webm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Saytext_and_Simulator_audio.webm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Partial_title_synonym.mp4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Save_apply_changes.mp4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10165_survey_cpt.webm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Sent_via_sheela.mp4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10915_Plan_status.webm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979A02-3C84-4D8D-A22A-FD72342D75C0}"/>
              </a:ext>
            </a:extLst>
          </p:cNvPr>
          <p:cNvSpPr txBox="1"/>
          <p:nvPr/>
        </p:nvSpPr>
        <p:spPr>
          <a:xfrm>
            <a:off x="771356" y="2630361"/>
            <a:ext cx="9500556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5400" b="1" dirty="0" err="1">
                <a:solidFill>
                  <a:srgbClr val="0070C0"/>
                </a:solidFill>
                <a:cs typeface="Calibri"/>
              </a:rPr>
              <a:t>Qur</a:t>
            </a:r>
            <a:r>
              <a:rPr lang="en-US" sz="5400" b="1" dirty="0">
                <a:solidFill>
                  <a:srgbClr val="0070C0"/>
                </a:solidFill>
                <a:cs typeface="Calibri"/>
              </a:rPr>
              <a:t> Apps v1.74 features</a:t>
            </a:r>
          </a:p>
          <a:p>
            <a:pPr algn="ctr"/>
            <a:r>
              <a:rPr lang="en-US" sz="5400" b="1" dirty="0">
                <a:solidFill>
                  <a:srgbClr val="0070C0"/>
                </a:solidFill>
                <a:cs typeface="Calibri"/>
              </a:rPr>
              <a:t>Demo</a:t>
            </a:r>
            <a:endParaRPr lang="en-US" sz="3200" b="1" dirty="0">
              <a:solidFill>
                <a:srgbClr val="7832C8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61502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Default primary provider setting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When I do a bulk upload of patients from my provider site, the “Is Primary Provider” setting in patient profile will be enabled by defaults for all patients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This setting cannot be edited until the patient is discharged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738157A-7ABE-7147-690A-CA225125B572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D53CB9D-908B-2F51-B934-A1DEA074A601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1726CFB-AEFC-9A0A-768F-B1EE84BC2E4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114135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Escalate alerts by caregiver with “Emergency” indication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 caregiver can escalate an alert from </a:t>
            </a:r>
            <a:r>
              <a:rPr lang="en-IN" dirty="0" err="1"/>
              <a:t>QurHome</a:t>
            </a:r>
            <a:r>
              <a:rPr lang="en-IN" dirty="0"/>
              <a:t> with “Emergency” indication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These escalations will fall in as contact requests on the primary care coordinator’s alert dashboard with an “Emergency” flag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9B74FA9-CADF-3D8D-CB24-2C2F9E199F21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AE93C16-9F48-A832-127A-465199734175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733290F-84B6-B859-E173-86EB7E9378BB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905732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reports for Billing and Survey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Prebuilt reports on Monthly CPT code billing data, patient wise billing data and Survey stats and details are listed for all provider users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These prebuilt reports are not editable but the contents can be cloned to a newer report to make further edits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CB80E55-46D6-416C-1C55-23563D2F10EC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2842A02-2DD1-274C-0C4F-15AF516B3970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8E2213D-2656-ECEC-D5EF-04BBC5601B2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364238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1376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34181"/>
            <a:ext cx="10153892" cy="404132"/>
          </a:xfrm>
        </p:spPr>
        <p:txBody>
          <a:bodyPr/>
          <a:lstStyle/>
          <a:p>
            <a:r>
              <a:rPr lang="en-US" dirty="0"/>
              <a:t>Survey – Ability to add Audio &amp; Video instructions 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Addition of open source image/audio/video as instructions to survey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View images/video and listen to audio instructions during survey execution in Sheela</a:t>
            </a:r>
            <a:endParaRPr lang="en-IN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A655F69-F260-EA67-E05B-15BB31177BA2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1A77F84-830C-3052-2299-2E5070E376CF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8938A72-B888-6D19-72F8-9CA35352169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61606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34180"/>
            <a:ext cx="10153892" cy="404132"/>
          </a:xfrm>
        </p:spPr>
        <p:txBody>
          <a:bodyPr/>
          <a:lstStyle/>
          <a:p>
            <a:r>
              <a:rPr lang="en-US" dirty="0"/>
              <a:t>Custom voicemail messages for missed surveys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 Survey can have custom voice mail messages added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When patient’s do not attend the survey call, the custom messages will be delivered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BA5830C-9EDC-40DE-9296-036D1F0F1B3E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1CB67BD-BEC8-9147-E4A5-F0BB3FA7F9AD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5B759-930E-8DCF-C5E7-C83C9F7F1259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391102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012" y="248035"/>
            <a:ext cx="10153892" cy="404132"/>
          </a:xfrm>
        </p:spPr>
        <p:txBody>
          <a:bodyPr/>
          <a:lstStyle/>
          <a:p>
            <a:r>
              <a:rPr lang="en-IN" dirty="0"/>
              <a:t>Survey – Insert Pronunciation text and listen in simulator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Complex pronunciations of survey questions/responses can be simplified using the “Say text” field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During execution, the description will be displayed to user and the value from “Say Text” field will be read out to them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The exact sounds of the words added to survey questions/responses can be listened through the Simulator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CB3AC25-3404-CFB3-6F63-1D077CA51914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5FC6A88-4FB1-AC14-F761-B10A9BF70E47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65C3C78-5996-B8F0-3421-EE6A29B483D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775874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Response – Partial title and Partial Synonym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Ability to partially mention a response or the synonym of the response during survey execution in Sheela/ Telecall</a:t>
            </a:r>
            <a:endParaRPr lang="en-IN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4010CC5-EB3D-DDC5-6D70-9032C49AD181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436C093-ADFD-9873-6F64-4FF9B1122411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78EF718-021F-E5E9-926C-C13F00010038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487878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changes to existing survey schedules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make changes to surveys that are already assigned to patient and apply the changes automatically to all assignees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The changes would be visible only on the future occurrence of the survey and the past records would not have an impact</a:t>
            </a:r>
          </a:p>
          <a:p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A62A5E7-FFDE-C456-37FB-30172753E4D2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E8A061B-DD43-B603-C79B-61FE28DC0822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54B4D19-38E9-F0AB-FC66-BA0353F7989D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779588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– Map CPT codes and track the effort spent on it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Ability to map CPT codes to Survey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Track the respective CPT codes when the surveys are executed by the cc on behalf of the patients</a:t>
            </a:r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E8DC1F7-362E-8417-AD63-B6A40A9B6B05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3E2A728-A649-0B4B-446C-DB25E61FF952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3630B7D-9031-5D3B-4E23-23A508DBB436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586459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Chat – “Sent via Sheela” tagline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The text/audio messages sent via Sheela by care coordinators will be displayed on the chat details screen with a tag line “Sent via Sheela” for easier identification </a:t>
            </a:r>
          </a:p>
          <a:p>
            <a:endParaRPr lang="en-IN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29EF4D6-4041-0704-8704-F675BCF8A3D6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5DFC9D6-33CD-4767-C095-4F4439AD30A6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CD46CB3-19C1-BFC0-171D-C33644542D4C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4113918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status column in Plan subscription and Patient chart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Plan status column is added to Plan subscription tab of Patient chart screen to identify the current status of the subscribed plans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Plan status column is added to the Plan subscription screen of patient management module to identify the current status of the subscribed plans</a:t>
            </a:r>
          </a:p>
          <a:p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4380E6D-36C6-2C83-744B-CF1D2596A1D7}"/>
              </a:ext>
            </a:extLst>
          </p:cNvPr>
          <p:cNvGrpSpPr/>
          <p:nvPr/>
        </p:nvGrpSpPr>
        <p:grpSpPr>
          <a:xfrm>
            <a:off x="3341674" y="3353523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293C09E-FC46-325D-F833-BB860514A23B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16F6E73-AA00-CD5C-21B0-4F703F1C4DD0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953146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CB9B5D8C55914FAB230C2DA41B0175" ma:contentTypeVersion="19" ma:contentTypeDescription="Create a new document." ma:contentTypeScope="" ma:versionID="00b54962726080d19e47801ed23d8e14">
  <xsd:schema xmlns:xsd="http://www.w3.org/2001/XMLSchema" xmlns:xs="http://www.w3.org/2001/XMLSchema" xmlns:p="http://schemas.microsoft.com/office/2006/metadata/properties" xmlns:ns2="3803110a-9ed6-4db4-9b6c-35d7e6aba5b8" xmlns:ns3="0414210f-15f4-4aae-aba4-0d64ea4ed9e4" targetNamespace="http://schemas.microsoft.com/office/2006/metadata/properties" ma:root="true" ma:fieldsID="e8037732876a0cf87b121f02f92d53b4" ns2:_="" ns3:_="">
    <xsd:import namespace="3803110a-9ed6-4db4-9b6c-35d7e6aba5b8"/>
    <xsd:import namespace="0414210f-15f4-4aae-aba4-0d64ea4ed9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Aprroval_x0020_status" minOccurs="0"/>
                <xsd:element ref="ns2:ApprovedbyDr_x002e_Sudeep"/>
                <xsd:element ref="ns2:MediaLengthInSeconds" minOccurs="0"/>
                <xsd:element ref="ns2:feedback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03110a-9ed6-4db4-9b6c-35d7e6aba5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prroval_x0020_status" ma:index="18" nillable="true" ma:displayName="Dr.Sujatha" ma:format="Dropdown" ma:internalName="Aprroval_x0020_status">
      <xsd:simpleType>
        <xsd:restriction base="dms:Text">
          <xsd:maxLength value="255"/>
        </xsd:restriction>
      </xsd:simpleType>
    </xsd:element>
    <xsd:element name="ApprovedbyDr_x002e_Sudeep" ma:index="19" ma:displayName="Approved by Dr.Sudeep" ma:format="Dropdown" ma:internalName="ApprovedbyDr_x002e_Sudeep">
      <xsd:simpleType>
        <xsd:restriction base="dms:Text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feedback" ma:index="21" nillable="true" ma:displayName="feedback" ma:default="5" ma:format="Dropdown" ma:internalName="feedback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2b6adee0-e02c-41d9-a283-a277173833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14210f-15f4-4aae-aba4-0d64ea4ed9e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d8b1f07-143c-4870-a000-7259eac9e029}" ma:internalName="TaxCatchAll" ma:showField="CatchAllData" ma:web="0414210f-15f4-4aae-aba4-0d64ea4ed9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rroval_x0020_status xmlns="3803110a-9ed6-4db4-9b6c-35d7e6aba5b8" xsi:nil="true"/>
    <ApprovedbyDr_x002e_Sudeep xmlns="3803110a-9ed6-4db4-9b6c-35d7e6aba5b8"/>
    <feedback xmlns="3803110a-9ed6-4db4-9b6c-35d7e6aba5b8">5</feedback>
    <TaxCatchAll xmlns="0414210f-15f4-4aae-aba4-0d64ea4ed9e4" xsi:nil="true"/>
    <lcf76f155ced4ddcb4097134ff3c332f xmlns="3803110a-9ed6-4db4-9b6c-35d7e6aba5b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C60B3E7-0F1A-42C5-8A47-4A90957EDD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ECB1A1-8E94-43CD-B82C-2157BCCED4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03110a-9ed6-4db4-9b6c-35d7e6aba5b8"/>
    <ds:schemaRef ds:uri="0414210f-15f4-4aae-aba4-0d64ea4ed9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2F442EB-C102-4AEF-87D8-50FBF9BA70A9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0c81f1e9-5477-4125-822d-f7d00145d81f"/>
    <ds:schemaRef ds:uri="http://purl.org/dc/terms/"/>
    <ds:schemaRef ds:uri="http://purl.org/dc/dcmitype/"/>
    <ds:schemaRef ds:uri="http://schemas.microsoft.com/office/infopath/2007/PartnerControls"/>
    <ds:schemaRef ds:uri="83aad8d6-cf18-477d-8593-386292d68350"/>
    <ds:schemaRef ds:uri="3803110a-9ed6-4db4-9b6c-35d7e6aba5b8"/>
    <ds:schemaRef ds:uri="0414210f-15f4-4aae-aba4-0d64ea4ed9e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11399</TotalTime>
  <Words>562</Words>
  <Application>Microsoft Office PowerPoint</Application>
  <PresentationFormat>Widescreen</PresentationFormat>
  <Paragraphs>45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Survey – Ability to add Audio &amp; Video instructions </vt:lpstr>
      <vt:lpstr>Custom voicemail messages for missed surveys</vt:lpstr>
      <vt:lpstr>Survey – Insert Pronunciation text and listen in simulator</vt:lpstr>
      <vt:lpstr>Survey Response – Partial title and Partial Synonym</vt:lpstr>
      <vt:lpstr>Make changes to existing survey schedules</vt:lpstr>
      <vt:lpstr>Survey – Map CPT codes and track the effort spent on it</vt:lpstr>
      <vt:lpstr>Chat – “Sent via Sheela” tagline</vt:lpstr>
      <vt:lpstr>Plan status column in Plan subscription and Patient chart</vt:lpstr>
      <vt:lpstr>Default primary provider setting</vt:lpstr>
      <vt:lpstr>Escalate alerts by caregiver with “Emergency” indication</vt:lpstr>
      <vt:lpstr>Default reports for Billing and Survey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Jamuna Bhaskar</dc:creator>
  <cp:lastModifiedBy>Srileka Mylvaganam</cp:lastModifiedBy>
  <cp:revision>657</cp:revision>
  <dcterms:created xsi:type="dcterms:W3CDTF">2021-07-12T06:37:11Z</dcterms:created>
  <dcterms:modified xsi:type="dcterms:W3CDTF">2023-10-11T14:00:22Z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0x010100E4CB9B5D8C55914FAB230C2DA41B0175</vt:lpwstr>
  </property>
  <property fmtid="{D5CDD505-2E9C-101B-9397-08002B2CF9AE}" pid="3" name="MediaServiceImageTags">
    <vt:lpwstr/>
  </property>
</Properties>
</file>